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3" r:id="rId1"/>
  </p:sldMasterIdLst>
  <p:notesMasterIdLst>
    <p:notesMasterId r:id="rId12"/>
  </p:notesMasterIdLst>
  <p:handoutMasterIdLst>
    <p:handoutMasterId r:id="rId13"/>
  </p:handoutMasterIdLst>
  <p:sldIdLst>
    <p:sldId id="443" r:id="rId2"/>
    <p:sldId id="492" r:id="rId3"/>
    <p:sldId id="469" r:id="rId4"/>
    <p:sldId id="491" r:id="rId5"/>
    <p:sldId id="496" r:id="rId6"/>
    <p:sldId id="495" r:id="rId7"/>
    <p:sldId id="488" r:id="rId8"/>
    <p:sldId id="489" r:id="rId9"/>
    <p:sldId id="490" r:id="rId10"/>
    <p:sldId id="471" r:id="rId11"/>
  </p:sldIdLst>
  <p:sldSz cx="9144000" cy="6858000" type="screen4x3"/>
  <p:notesSz cx="7010400" cy="92964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80" autoAdjust="0"/>
    <p:restoredTop sz="88000" autoAdjust="0"/>
  </p:normalViewPr>
  <p:slideViewPr>
    <p:cSldViewPr>
      <p:cViewPr>
        <p:scale>
          <a:sx n="100" d="100"/>
          <a:sy n="100" d="100"/>
        </p:scale>
        <p:origin x="-12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540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61" y="2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1B12D-17A2-4961-9838-3643FBB025ED}" type="datetimeFigureOut">
              <a:rPr lang="bg-BG" smtClean="0"/>
              <a:pPr/>
              <a:t>29.1.2018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575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61" y="8829575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1DD54-8397-494B-A303-5BBDF9AD2BD8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46653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61" y="2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F4E0C89-AA3B-4D6B-AF29-59E0BF57E6B6}" type="datetimeFigureOut">
              <a:rPr lang="bg-BG"/>
              <a:pPr>
                <a:defRPr/>
              </a:pPr>
              <a:t>29.1.2018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5" y="4415531"/>
            <a:ext cx="5608975" cy="418360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bg-BG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5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61" y="8829575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F2C75B-C0D5-446E-A8EE-652B794D676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2635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D5142-F740-4265-A14C-6270D43DC2E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F0F2D47-A128-49B6-9C6B-0B5480C84BE3}" type="slidenum">
              <a:rPr lang="en-US" altLang="en-US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860641-58C8-4FEE-B308-D42EDCED475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16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860641-58C8-4FEE-B308-D42EDCED475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2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F6FC6">
                  <a:tint val="20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636912"/>
            <a:ext cx="7467600" cy="2655168"/>
          </a:xfrm>
        </p:spPr>
        <p:txBody>
          <a:bodyPr>
            <a:noAutofit/>
          </a:bodyPr>
          <a:lstStyle/>
          <a:p>
            <a:pPr algn="ctr"/>
            <a:r>
              <a:rPr lang="bg-BG" sz="3600" b="1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bg-BG" sz="3600" b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bg-BG" sz="3600" b="1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bg-BG" sz="3600" b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bg-BG" sz="36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за финансиране на отрасъл </a:t>
            </a:r>
            <a:r>
              <a:rPr lang="bg-BG" sz="3600" b="1" dirty="0" err="1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</a:t>
            </a:r>
            <a:r>
              <a:rPr lang="en-US" sz="36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6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36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6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36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600" b="1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bg-BG" sz="3600" b="1" dirty="0" smtClean="0">
                <a:solidFill>
                  <a:schemeClr val="tx2">
                    <a:lumMod val="25000"/>
                  </a:schemeClr>
                </a:solidFill>
              </a:rPr>
            </a:br>
            <a:endParaRPr lang="bg-BG" sz="36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1403648" y="188640"/>
            <a:ext cx="7524328" cy="62068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sz="18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на регионалното развитие и благоустройството</a:t>
            </a:r>
            <a:endParaRPr lang="bg-BG" sz="1800" b="1" dirty="0">
              <a:solidFill>
                <a:schemeClr val="tx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4" descr="G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00" y="79375"/>
            <a:ext cx="10588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15816" y="6073551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януари 2018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391" y="260648"/>
            <a:ext cx="7632873" cy="839105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bg-BG" sz="1800" b="1" dirty="0" smtClean="0">
                <a:solidFill>
                  <a:srgbClr val="DBF5F9">
                    <a:lumMod val="25000"/>
                  </a:srgbClr>
                </a:solidFill>
                <a:latin typeface="Book Antiqua" pitchFamily="18" charset="0"/>
                <a:ea typeface="+mn-ea"/>
                <a:cs typeface="+mn-cs"/>
              </a:rPr>
              <a:t/>
            </a:r>
            <a:br>
              <a:rPr lang="bg-BG" sz="1800" b="1" dirty="0" smtClean="0">
                <a:solidFill>
                  <a:srgbClr val="DBF5F9">
                    <a:lumMod val="25000"/>
                  </a:srgbClr>
                </a:solidFill>
                <a:latin typeface="Book Antiqua" pitchFamily="18" charset="0"/>
                <a:ea typeface="+mn-ea"/>
                <a:cs typeface="+mn-cs"/>
              </a:rPr>
            </a:br>
            <a:r>
              <a:rPr lang="bg-BG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Министерство </a:t>
            </a:r>
            <a:r>
              <a:rPr lang="bg-BG" sz="1600" b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регионалното развитие и благоустройството</a:t>
            </a:r>
            <a:br>
              <a:rPr lang="bg-BG" sz="1600" b="1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bg-BG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bg-BG" sz="3200" b="1" dirty="0" smtClean="0">
                <a:solidFill>
                  <a:schemeClr val="tx2">
                    <a:lumMod val="25000"/>
                  </a:schemeClr>
                </a:solidFill>
              </a:rPr>
              <a:t>           </a:t>
            </a:r>
          </a:p>
          <a:p>
            <a:pPr marL="36576" indent="0">
              <a:buNone/>
            </a:pPr>
            <a:endParaRPr lang="bg-BG" sz="3200" b="1" dirty="0">
              <a:solidFill>
                <a:schemeClr val="tx2">
                  <a:lumMod val="25000"/>
                </a:schemeClr>
              </a:solidFill>
            </a:endParaRPr>
          </a:p>
          <a:p>
            <a:pPr marL="36576" indent="0">
              <a:buNone/>
            </a:pPr>
            <a:r>
              <a:rPr lang="bg-BG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Благодаря </a:t>
            </a:r>
            <a:r>
              <a:rPr lang="bg-BG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вниманието!</a:t>
            </a:r>
          </a:p>
          <a:p>
            <a:pPr marL="36576" indent="0">
              <a:buNone/>
            </a:pPr>
            <a:endParaRPr lang="bg-BG" b="1" dirty="0"/>
          </a:p>
        </p:txBody>
      </p:sp>
      <p:pic>
        <p:nvPicPr>
          <p:cNvPr id="4" name="Picture 14" descr="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10588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2224524"/>
      </p:ext>
    </p:extLst>
  </p:cSld>
  <p:clrMapOvr>
    <a:masterClrMapping/>
  </p:clrMapOvr>
  <p:transition spd="slow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39551" y="188640"/>
            <a:ext cx="8205589" cy="1368152"/>
          </a:xfrm>
        </p:spPr>
        <p:txBody>
          <a:bodyPr>
            <a:noAutofit/>
          </a:bodyPr>
          <a:lstStyle/>
          <a:p>
            <a:r>
              <a:rPr lang="bg-BG" alt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Стратегия за развитие и управление на водоснабдяването и канализацията </a:t>
            </a:r>
            <a:br>
              <a:rPr lang="bg-BG" alt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g-BG" alt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2014-2023</a:t>
            </a:r>
            <a:endParaRPr lang="en-US" alt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843915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0851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382447" cy="778097"/>
          </a:xfrm>
        </p:spPr>
        <p:txBody>
          <a:bodyPr>
            <a:normAutofit/>
          </a:bodyPr>
          <a:lstStyle/>
          <a:p>
            <a:pPr marL="36576" indent="0"/>
            <a:r>
              <a:rPr lang="bg-BG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за финансиране на отрасъл </a:t>
            </a:r>
            <a:r>
              <a:rPr lang="bg-BG" sz="2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</a:t>
            </a:r>
            <a:endParaRPr lang="bg-BG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400600"/>
          </a:xfrm>
        </p:spPr>
        <p:txBody>
          <a:bodyPr>
            <a:normAutofit/>
          </a:bodyPr>
          <a:lstStyle/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bg-BG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„Подпомагане </a:t>
            </a:r>
            <a:r>
              <a:rPr lang="bg-BG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ефектвността</a:t>
            </a:r>
            <a:r>
              <a:rPr lang="bg-BG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управлението и институционалния капацитет в отрасъл „</a:t>
            </a:r>
            <a:r>
              <a:rPr lang="bg-BG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</a:t>
            </a:r>
            <a:r>
              <a:rPr lang="bg-BG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“, финансиран от ОПОС 2014-2020;</a:t>
            </a: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bg-BG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Споразумение за консултантски услуги със Световна банка;</a:t>
            </a:r>
            <a:endParaRPr lang="bg-BG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Tx/>
              <a:buFont typeface="Wingdings" panose="05000000000000000000" pitchFamily="2" charset="2"/>
              <a:buChar char="Ø"/>
            </a:pPr>
            <a:r>
              <a:rPr lang="bg-BG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 на Стратегията: </a:t>
            </a:r>
          </a:p>
          <a:p>
            <a:pPr marL="0" indent="0" algn="just">
              <a:buNone/>
            </a:pPr>
            <a:endParaRPr lang="bg-BG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g-BG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Идентифициране на  </a:t>
            </a:r>
            <a:r>
              <a:rPr lang="bg-BG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мерки за финансиране, с които България да изпълни поетите ангажименти в отрасъл ВиК, като се намали необходимостта от </a:t>
            </a:r>
            <a:r>
              <a:rPr lang="bg-BG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отделяне </a:t>
            </a:r>
            <a:r>
              <a:rPr lang="bg-BG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средства от държавния бюджет и се скъси срокът за </a:t>
            </a:r>
            <a:r>
              <a:rPr lang="bg-BG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постигане </a:t>
            </a:r>
            <a:r>
              <a:rPr lang="bg-BG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съответствие</a:t>
            </a:r>
            <a:r>
              <a:rPr lang="bg-BG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bg-BG" sz="1800" b="1" dirty="0">
              <a:solidFill>
                <a:srgbClr val="00000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bg-BG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bg-BG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6576" indent="0" algn="just">
              <a:buNone/>
            </a:pPr>
            <a:endParaRPr lang="bg-BG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566780"/>
      </p:ext>
    </p:extLst>
  </p:cSld>
  <p:clrMapOvr>
    <a:masterClrMapping/>
  </p:clrMapOvr>
  <p:transition spd="slow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29733" y="260648"/>
            <a:ext cx="8686800" cy="838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alt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Финансиране на В и К отрасъла</a:t>
            </a:r>
            <a:endParaRPr lang="en-US" altLang="en-US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554591" cy="468052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bg-BG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673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bg-BG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Цени на </a:t>
            </a:r>
            <a:r>
              <a:rPr lang="bg-BG" altLang="en-US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</a:t>
            </a:r>
            <a:r>
              <a:rPr lang="bg-BG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услугите (тарифи)</a:t>
            </a:r>
          </a:p>
          <a:p>
            <a:pPr marL="216000" indent="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bg-BG" altLang="en-US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3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bg-BG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Бюджетни средства (данъци)</a:t>
            </a:r>
          </a:p>
          <a:p>
            <a:pPr marL="216000" indent="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bg-BG" altLang="en-US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3200" indent="-4572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bg-BG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от донори (трансфери) </a:t>
            </a:r>
          </a:p>
          <a:p>
            <a:pPr marL="868363" lvl="3" indent="0" eaLnBrk="1" fontAlgn="auto" hangingPunct="1"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bg-BG" alt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ОПОС 2014-2020 г.;</a:t>
            </a:r>
          </a:p>
          <a:p>
            <a:pPr marL="868363" lvl="3" indent="0" eaLnBrk="1" fontAlgn="auto" hangingPunct="1"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bg-BG" alt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ПРСР 2014-2020 г.;</a:t>
            </a:r>
          </a:p>
          <a:p>
            <a:pPr marL="868363" lvl="3" indent="0" eaLnBrk="1" fontAlgn="auto" hangingPunct="1">
              <a:spcAft>
                <a:spcPts val="0"/>
              </a:spcAft>
              <a:buClrTx/>
              <a:buFont typeface="Wingdings" pitchFamily="2" charset="2"/>
              <a:buNone/>
              <a:defRPr/>
            </a:pPr>
            <a:r>
              <a:rPr lang="bg-BG" altLang="en-US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9234661"/>
      </p:ext>
    </p:extLst>
  </p:cSld>
  <p:clrMapOvr>
    <a:masterClrMapping/>
  </p:clrMapOvr>
  <p:transition spd="slow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539552" y="2348880"/>
            <a:ext cx="7632848" cy="3600400"/>
          </a:xfrm>
        </p:spPr>
        <p:txBody>
          <a:bodyPr>
            <a:noAutofit/>
          </a:bodyPr>
          <a:lstStyle/>
          <a:p>
            <a:pPr lvl="0" algn="just">
              <a:buClrTx/>
              <a:buFont typeface="Wingdings" panose="05000000000000000000" pitchFamily="2" charset="2"/>
              <a:buChar char="Ø"/>
            </a:pPr>
            <a:r>
              <a:rPr lang="bg-BG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максимизиране на паричните потоци</a:t>
            </a:r>
            <a:r>
              <a:rPr lang="bg-BG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увеличаване на оперативния паричен поток на ВиК операторите чрез подобряване на ефективността им; </a:t>
            </a:r>
          </a:p>
          <a:p>
            <a:pPr lvl="0" algn="just">
              <a:buClrTx/>
              <a:buFont typeface="Wingdings" panose="05000000000000000000" pitchFamily="2" charset="2"/>
              <a:buChar char="Ø"/>
            </a:pPr>
            <a:r>
              <a:rPr lang="bg-BG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оптимизиране на „трите Т”</a:t>
            </a:r>
            <a:r>
              <a:rPr lang="bg-BG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(Tariffs, Taxes, Transfers </a:t>
            </a:r>
            <a:r>
              <a:rPr lang="bg-BG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цени, данъци, трансфери) и увеличаване на приходите от потребителите, като се гарантира социалната поносимост на цените на ВиК услугите;</a:t>
            </a:r>
          </a:p>
          <a:p>
            <a:pPr lvl="0" algn="just">
              <a:buClrTx/>
              <a:buFont typeface="Wingdings" panose="05000000000000000000" pitchFamily="2" charset="2"/>
              <a:buChar char="Ø"/>
            </a:pPr>
            <a:r>
              <a:rPr lang="bg-BG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преодоляване на недостига на финансиране чрез прилагане на т.нар. </a:t>
            </a:r>
            <a:r>
              <a:rPr lang="bg-BG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каскаден подход.</a:t>
            </a:r>
            <a:endParaRPr lang="en-US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bg-BG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Аналитична рамка на финансовата стратегия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812088" y="6381750"/>
            <a:ext cx="1162050" cy="365125"/>
          </a:xfrm>
        </p:spPr>
        <p:txBody>
          <a:bodyPr/>
          <a:lstStyle/>
          <a:p>
            <a:pPr>
              <a:defRPr/>
            </a:pPr>
            <a:fld id="{427CFE0C-4C44-457E-87FB-5A62D8D027E0}" type="slidenum">
              <a:rPr lang="en-US" sz="1100" smtClean="0"/>
              <a:pPr>
                <a:defRPr/>
              </a:pPr>
              <a:t>5</a:t>
            </a:fld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74562660"/>
      </p:ext>
    </p:extLst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323528" y="338138"/>
            <a:ext cx="8496944" cy="1252537"/>
          </a:xfrm>
        </p:spPr>
        <p:txBody>
          <a:bodyPr/>
          <a:lstStyle/>
          <a:p>
            <a:pPr eaLnBrk="1" hangingPunct="1"/>
            <a:r>
              <a:rPr lang="bg-BG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Аналитична рамка на финансовата стратегия (прод.)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8424" y="6492875"/>
            <a:ext cx="1162050" cy="365125"/>
          </a:xfrm>
        </p:spPr>
        <p:txBody>
          <a:bodyPr/>
          <a:lstStyle/>
          <a:p>
            <a:pPr>
              <a:defRPr/>
            </a:pPr>
            <a:fld id="{427CFE0C-4C44-457E-87FB-5A62D8D027E0}" type="slidenum">
              <a:rPr lang="en-US" sz="1100" smtClean="0"/>
              <a:pPr>
                <a:defRPr/>
              </a:pPr>
              <a:t>6</a:t>
            </a:fld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72" y="2424007"/>
            <a:ext cx="8229600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70108"/>
      </p:ext>
    </p:extLst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bg-BG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Мерки, предложени в стратегията</a:t>
            </a:r>
            <a:endParaRPr lang="bg-BG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377" y="1268760"/>
            <a:ext cx="8686800" cy="5184576"/>
          </a:xfrm>
        </p:spPr>
        <p:txBody>
          <a:bodyPr>
            <a:normAutofit lnSpcReduction="10000"/>
          </a:bodyPr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Подобряване на паричните потоци на </a:t>
            </a:r>
            <a:r>
              <a:rPr lang="bg-BG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</a:t>
            </a:r>
            <a:r>
              <a:rPr lang="bg-BG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чрез повишаване на </a:t>
            </a:r>
            <a:r>
              <a:rPr lang="bg-BG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ефективността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Мерки, насочени към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подобряване на събираемостта и намаляване на търговските загуби (незаконно потребление, некоректно измерване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Обмяна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опит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въвеждане на иновативни търговски практики или енергийна ефективност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Възможно използване на договори с гарантиран резултат за подобряване на управленските пракитики в най-слабо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представящите се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 увеличаване на приходите през цените за потребители 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Достигане в средносрочен план на цени позволяващи пълно възстановяване на разходите;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Въвеждане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субсидирана цена на ВиК услугите за социално уязвимите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Въвеждане на ценови компонент „солидарност за съответствие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“. </a:t>
            </a:r>
            <a:endParaRPr lang="bg-BG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6886547"/>
      </p:ext>
    </p:extLst>
  </p:cSld>
  <p:clrMapOvr>
    <a:masterClrMapping/>
  </p:clrMapOvr>
  <p:transition spd="slow"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bg-BG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Мерки, предложени в стратегията</a:t>
            </a:r>
            <a:endParaRPr lang="bg-BG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755158"/>
          </a:xfrm>
        </p:spPr>
        <p:txBody>
          <a:bodyPr>
            <a:normAutofit lnSpcReduction="10000"/>
          </a:bodyPr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Насърчаване на достъпа до частно финансиране за преодоляване на недостига от финансиране </a:t>
            </a:r>
            <a:endParaRPr lang="en-US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Предвидими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 на дружествата с цел мобиизиране на нови източници за финансиране на ВиК отрасъла  (привличане на търговско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кредитиране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Пилотни ПЧП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 за изграждане на нови малки ПСОВ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Допълнителна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капитализация на отрасъла, на базата на предвидими приходи от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ценови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„солидарност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съответствие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“, чрез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дружество със специална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g-BG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bg-BG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Оптимизиране на времевия график за постигане на съответствие</a:t>
            </a:r>
            <a:endParaRPr lang="en-US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Оптимизиране на капиталовите разходи за привеждане в съответствие;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Специална програма за подпомагане на изоставащите региони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bg-BG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551426"/>
      </p:ext>
    </p:extLst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bg-BG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 въпроси свързани с финансовата устойчивост на отрасъла</a:t>
            </a:r>
            <a:endParaRPr lang="bg-BG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24744"/>
            <a:ext cx="8587680" cy="5184576"/>
          </a:xfrm>
        </p:spPr>
        <p:txBody>
          <a:bodyPr>
            <a:normAutofit/>
          </a:bodyPr>
          <a:lstStyle/>
          <a:p>
            <a:pPr algn="just"/>
            <a:endParaRPr lang="bg-BG" sz="2000" dirty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Подобряване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комуникацията с потребителите по отношение на ВиК услугите, инвестициите и цената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Въвеждане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фиксиран компонент като част от цената за ВиК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услугите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g-BG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Оптимизиране на разходите за постигане на съотвествие с цел намаляване на нужните инвестиции;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Прилагане на механизма за рефинансиране на част от приходите на ВиКО;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Преразглеждане на договорите между АВиК и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 – ясно определяне на задълженията по отношение постигане на съответствие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bg-BG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Сезонни цени за ВиК услуги;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Въпроси свързани с ДДС върху ВиК услугите;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Преоценка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ВиК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активите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g-BG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787345"/>
      </p:ext>
    </p:extLst>
  </p:cSld>
  <p:clrMapOvr>
    <a:masterClrMapping/>
  </p:clrMapOvr>
  <p:transition spd="slow">
    <p:circl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3633</TotalTime>
  <Words>494</Words>
  <Application>Microsoft Office PowerPoint</Application>
  <PresentationFormat>On-screen Show (4:3)</PresentationFormat>
  <Paragraphs>68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  стратегия за финансиране на отрасъл ВиК     </vt:lpstr>
      <vt:lpstr>Стратегия за развитие и управление на водоснабдяването и канализацията  2014-2023</vt:lpstr>
      <vt:lpstr>Стратегия за финансиране на отрасъл ВиК</vt:lpstr>
      <vt:lpstr>Финансиране на В и К отрасъла</vt:lpstr>
      <vt:lpstr>Аналитична рамка на финансовата стратегия</vt:lpstr>
      <vt:lpstr>Аналитична рамка на финансовата стратегия (прод.)</vt:lpstr>
      <vt:lpstr>Мерки, предложени в стратегията</vt:lpstr>
      <vt:lpstr>Мерки, предложени в стратегията</vt:lpstr>
      <vt:lpstr>Други въпроси свързани с финансовата устойчивост на отрасъла</vt:lpstr>
      <vt:lpstr> Министерство на регионалното развитие и благоустройството </vt:lpstr>
    </vt:vector>
  </TitlesOfParts>
  <Company>mzg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Maya</dc:creator>
  <cp:lastModifiedBy>Malina Kroumova</cp:lastModifiedBy>
  <cp:revision>699</cp:revision>
  <cp:lastPrinted>2017-12-11T11:51:37Z</cp:lastPrinted>
  <dcterms:created xsi:type="dcterms:W3CDTF">2011-10-24T09:35:10Z</dcterms:created>
  <dcterms:modified xsi:type="dcterms:W3CDTF">2018-01-29T13:34:19Z</dcterms:modified>
</cp:coreProperties>
</file>